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8" r:id="rId3"/>
    <p:sldId id="259" r:id="rId4"/>
    <p:sldId id="260" r:id="rId5"/>
    <p:sldId id="321" r:id="rId6"/>
    <p:sldId id="262" r:id="rId7"/>
    <p:sldId id="263" r:id="rId8"/>
    <p:sldId id="338" r:id="rId9"/>
    <p:sldId id="323" r:id="rId10"/>
    <p:sldId id="339" r:id="rId11"/>
    <p:sldId id="340" r:id="rId12"/>
    <p:sldId id="329" r:id="rId13"/>
    <p:sldId id="330" r:id="rId14"/>
    <p:sldId id="331" r:id="rId15"/>
    <p:sldId id="332" r:id="rId16"/>
    <p:sldId id="333" r:id="rId17"/>
    <p:sldId id="344" r:id="rId18"/>
    <p:sldId id="324" r:id="rId19"/>
    <p:sldId id="334" r:id="rId20"/>
    <p:sldId id="325" r:id="rId21"/>
    <p:sldId id="326" r:id="rId22"/>
    <p:sldId id="328" r:id="rId23"/>
    <p:sldId id="327" r:id="rId24"/>
    <p:sldId id="345" r:id="rId25"/>
    <p:sldId id="355" r:id="rId26"/>
    <p:sldId id="335" r:id="rId27"/>
    <p:sldId id="336" r:id="rId28"/>
    <p:sldId id="337" r:id="rId29"/>
    <p:sldId id="356" r:id="rId30"/>
    <p:sldId id="341" r:id="rId31"/>
    <p:sldId id="342" r:id="rId32"/>
    <p:sldId id="343" r:id="rId33"/>
    <p:sldId id="346" r:id="rId34"/>
    <p:sldId id="347" r:id="rId35"/>
    <p:sldId id="348" r:id="rId36"/>
    <p:sldId id="349" r:id="rId37"/>
    <p:sldId id="350" r:id="rId38"/>
    <p:sldId id="352" r:id="rId39"/>
    <p:sldId id="351" r:id="rId40"/>
    <p:sldId id="353" r:id="rId41"/>
    <p:sldId id="354" r:id="rId42"/>
    <p:sldId id="357" r:id="rId43"/>
    <p:sldId id="359" r:id="rId44"/>
    <p:sldId id="360" r:id="rId45"/>
    <p:sldId id="361" r:id="rId46"/>
    <p:sldId id="362" r:id="rId47"/>
    <p:sldId id="358" r:id="rId48"/>
    <p:sldId id="363" r:id="rId49"/>
    <p:sldId id="365" r:id="rId50"/>
    <p:sldId id="364" r:id="rId51"/>
    <p:sldId id="366" r:id="rId52"/>
    <p:sldId id="367" r:id="rId53"/>
    <p:sldId id="368" r:id="rId54"/>
    <p:sldId id="369" r:id="rId55"/>
    <p:sldId id="370" r:id="rId56"/>
    <p:sldId id="371" r:id="rId57"/>
    <p:sldId id="315" r:id="rId5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6" autoAdjust="0"/>
    <p:restoredTop sz="92654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47B4A-6830-4FD9-8F4B-6FF0CAAD5980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0CDD2-A470-4622-9438-A65C7460C3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010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0CDD2-A470-4622-9438-A65C7460C3F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729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0CDD2-A470-4622-9438-A65C7460C3F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631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0CDD2-A470-4622-9438-A65C7460C3F8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73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6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472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9096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9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88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30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16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56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790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367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09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897FD-28D7-4CD2-A2A3-D772F5E25CA7}" type="datetimeFigureOut">
              <a:rPr lang="fr-FR" smtClean="0"/>
              <a:t>14/04/2023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5609B-42C6-40A5-941C-1D61E8F4FB0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98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user_guide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cross_validation.html#cross-validation-iterator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scikit-learn.org/stable/modules/cross_validation.html#cross-validation-iterato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scikit-learn.org/stable/modules/cross_validation.html#cross-validation-iterato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cikit-learn.org/stable/modules/cross_validation.html#cross-validation-iterato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8785" y="1213710"/>
            <a:ext cx="8872815" cy="1654181"/>
          </a:xfrm>
        </p:spPr>
        <p:txBody>
          <a:bodyPr>
            <a:normAutofit fontScale="90000"/>
          </a:bodyPr>
          <a:lstStyle/>
          <a:p>
            <a:r>
              <a:rPr lang="fr-CM" b="1" dirty="0" smtClean="0">
                <a:solidFill>
                  <a:srgbClr val="0070C0"/>
                </a:solidFill>
                <a:latin typeface="+mn-lt"/>
              </a:rPr>
              <a:t>Apprentissage supervisé avec scikit-</a:t>
            </a:r>
            <a:r>
              <a:rPr lang="fr-CM" b="1" dirty="0" err="1" smtClean="0">
                <a:solidFill>
                  <a:srgbClr val="0070C0"/>
                </a:solidFill>
                <a:latin typeface="+mn-lt"/>
              </a:rPr>
              <a:t>learn</a:t>
            </a:r>
            <a:endParaRPr lang="fr-FR" sz="44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919962" y="3318507"/>
            <a:ext cx="6858000" cy="1655762"/>
          </a:xfrm>
        </p:spPr>
        <p:txBody>
          <a:bodyPr/>
          <a:lstStyle/>
          <a:p>
            <a:r>
              <a:rPr lang="fr-FR" dirty="0" smtClean="0"/>
              <a:t>Prof Pefura-Yone</a:t>
            </a:r>
          </a:p>
          <a:p>
            <a:r>
              <a:rPr lang="fr-FR" dirty="0" smtClean="0"/>
              <a:t>MD, MPH, PhD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92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10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976745" y="4906042"/>
            <a:ext cx="5915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Nœud de racine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Nœuds internes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Nœuds terminaux ou feuilles incluant des sous-ensembles homogènes 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847859" y="6091813"/>
            <a:ext cx="710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https://www.ibm.com/fr-fr/topics/decision-trees#: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26473" y="1842654"/>
            <a:ext cx="8414905" cy="313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0" name="Ellipse 9"/>
          <p:cNvSpPr/>
          <p:nvPr/>
        </p:nvSpPr>
        <p:spPr>
          <a:xfrm>
            <a:off x="3934691" y="1878830"/>
            <a:ext cx="1745673" cy="681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Root</a:t>
            </a:r>
            <a:r>
              <a:rPr lang="fr-FR" dirty="0" smtClean="0"/>
              <a:t> </a:t>
            </a:r>
            <a:r>
              <a:rPr lang="fr-FR" dirty="0" err="1" smtClean="0"/>
              <a:t>node</a:t>
            </a:r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1717964" y="2747387"/>
            <a:ext cx="1898072" cy="64919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Internal </a:t>
            </a:r>
            <a:r>
              <a:rPr lang="fr-FR" dirty="0" err="1" smtClean="0"/>
              <a:t>node</a:t>
            </a:r>
            <a:endParaRPr lang="fr-FR" dirty="0"/>
          </a:p>
        </p:txBody>
      </p:sp>
      <p:sp>
        <p:nvSpPr>
          <p:cNvPr id="12" name="Ellipse 11"/>
          <p:cNvSpPr/>
          <p:nvPr/>
        </p:nvSpPr>
        <p:spPr>
          <a:xfrm>
            <a:off x="5694377" y="2867449"/>
            <a:ext cx="1943100" cy="64319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Internal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3" name="Ellipse 12"/>
          <p:cNvSpPr/>
          <p:nvPr/>
        </p:nvSpPr>
        <p:spPr>
          <a:xfrm>
            <a:off x="677725" y="3865418"/>
            <a:ext cx="1483583" cy="54817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Terminal </a:t>
            </a:r>
            <a:r>
              <a:rPr lang="fr-FR" dirty="0" err="1" smtClean="0"/>
              <a:t>node</a:t>
            </a:r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2992581" y="3865419"/>
            <a:ext cx="1642471" cy="5517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Terminal node</a:t>
            </a:r>
            <a:endParaRPr lang="fr-FR" dirty="0"/>
          </a:p>
        </p:txBody>
      </p:sp>
      <p:sp>
        <p:nvSpPr>
          <p:cNvPr id="15" name="Ellipse 14"/>
          <p:cNvSpPr/>
          <p:nvPr/>
        </p:nvSpPr>
        <p:spPr>
          <a:xfrm>
            <a:off x="5253395" y="3950859"/>
            <a:ext cx="1704109" cy="4958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Terminal 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16" name="Ellipse 15"/>
          <p:cNvSpPr/>
          <p:nvPr/>
        </p:nvSpPr>
        <p:spPr>
          <a:xfrm>
            <a:off x="7174923" y="3948006"/>
            <a:ext cx="1454728" cy="50784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Terminal </a:t>
            </a:r>
            <a:r>
              <a:rPr lang="fr-FR" dirty="0" err="1"/>
              <a:t>node</a:t>
            </a:r>
            <a:endParaRPr lang="fr-FR" dirty="0"/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616036" y="2596147"/>
            <a:ext cx="1019016" cy="41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4635052" y="2596147"/>
            <a:ext cx="1253130" cy="403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1898073" y="3406752"/>
            <a:ext cx="429491" cy="45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>
            <a:off x="2992581" y="3396585"/>
            <a:ext cx="443346" cy="468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endCxn id="15" idx="0"/>
          </p:cNvCxnSpPr>
          <p:nvPr/>
        </p:nvCxnSpPr>
        <p:spPr>
          <a:xfrm flipH="1">
            <a:off x="6105450" y="3510644"/>
            <a:ext cx="352500" cy="440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7100853" y="3467924"/>
            <a:ext cx="474994" cy="497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42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11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108364" y="590118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https://blent.ai/blog/a/arbres-de-decision-en-machine-learning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00" y="1674901"/>
            <a:ext cx="7360276" cy="342357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108364" y="5098473"/>
            <a:ext cx="740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Arbre de décision pour prendre ou non un parapluie en fonction du temps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628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12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085850" y="5434541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https://blent.ai/blog/a/arbres-de-decision-en-machine-learning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46907" y="1459244"/>
            <a:ext cx="809926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Algorithme de prise de décision: Algorithme CART (Classification And </a:t>
            </a:r>
            <a:r>
              <a:rPr lang="fr-FR" sz="2800" dirty="0" err="1" smtClean="0"/>
              <a:t>Regression</a:t>
            </a:r>
            <a:r>
              <a:rPr lang="fr-FR" sz="2800" dirty="0" smtClean="0"/>
              <a:t> </a:t>
            </a:r>
            <a:r>
              <a:rPr lang="fr-FR" sz="2800" dirty="0" err="1" smtClean="0"/>
              <a:t>Trees</a:t>
            </a:r>
            <a:r>
              <a:rPr lang="fr-FR" sz="2800" dirty="0" smtClean="0"/>
              <a:t> 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Fonction coût: impureté de Gini, entropie, log </a:t>
            </a:r>
            <a:r>
              <a:rPr lang="fr-FR" sz="2800" dirty="0" err="1" smtClean="0"/>
              <a:t>loss</a:t>
            </a:r>
            <a:endParaRPr lang="fr-FR" sz="2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Objectif: minimiser les métriques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Utilisation: classification, régression</a:t>
            </a:r>
          </a:p>
          <a:p>
            <a:pPr>
              <a:lnSpc>
                <a:spcPct val="150000"/>
              </a:lnSpc>
            </a:pP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1245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13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285750" y="6276807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https://blent.ai/blog/a/arbres-de-decision-en-machine-learning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75855" y="1690255"/>
            <a:ext cx="72459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endParaRPr lang="fr-FR" sz="2400" b="1" dirty="0"/>
          </a:p>
          <a:p>
            <a:endParaRPr lang="fr-FR" sz="2400" b="1" dirty="0" smtClean="0"/>
          </a:p>
          <a:p>
            <a:endParaRPr lang="fr-FR" sz="24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26" y="1604031"/>
            <a:ext cx="3976254" cy="475232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59872" y="1281151"/>
            <a:ext cx="66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Exemple: deux classes 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084618" y="1695235"/>
            <a:ext cx="3822708" cy="44012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Impureté de Gini= p(1-p)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i="1" dirty="0" smtClean="0"/>
              <a:t>p</a:t>
            </a:r>
            <a:r>
              <a:rPr lang="fr-FR" sz="2000" dirty="0"/>
              <a:t> </a:t>
            </a:r>
            <a:r>
              <a:rPr lang="fr-FR" sz="2000" dirty="0" smtClean="0"/>
              <a:t>: proportion </a:t>
            </a:r>
            <a:r>
              <a:rPr lang="fr-FR" sz="2000" dirty="0"/>
              <a:t>d'observations dont </a:t>
            </a:r>
            <a:r>
              <a:rPr lang="fr-FR" sz="2000" i="1" dirty="0" smtClean="0"/>
              <a:t>y</a:t>
            </a:r>
            <a:r>
              <a:rPr lang="fr-FR" sz="2000" dirty="0"/>
              <a:t> vaut </a:t>
            </a:r>
            <a:r>
              <a:rPr lang="fr-FR" sz="2000" dirty="0" smtClean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S'il n'y a que des points bleus </a:t>
            </a:r>
            <a:r>
              <a:rPr lang="fr-FR" sz="2000" dirty="0" smtClean="0"/>
              <a:t>(</a:t>
            </a:r>
            <a:r>
              <a:rPr lang="fr-FR" sz="2000" i="1" dirty="0" smtClean="0"/>
              <a:t>y</a:t>
            </a:r>
            <a:r>
              <a:rPr lang="fr-FR" sz="2000" dirty="0"/>
              <a:t> vaut 0</a:t>
            </a:r>
            <a:r>
              <a:rPr lang="fr-FR" sz="2000" dirty="0" smtClean="0"/>
              <a:t>): p(1-p) = 0 et il y a </a:t>
            </a:r>
            <a:r>
              <a:rPr lang="fr-FR" sz="2000" b="1" dirty="0" smtClean="0"/>
              <a:t>homogénéité parfaite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S</a:t>
            </a:r>
            <a:r>
              <a:rPr lang="fr-FR" sz="2000" dirty="0" smtClean="0"/>
              <a:t>'il </a:t>
            </a:r>
            <a:r>
              <a:rPr lang="fr-FR" sz="2000" dirty="0"/>
              <a:t>y a autant de points bleus que de points oranges, alors il y a 50% de </a:t>
            </a:r>
            <a:r>
              <a:rPr lang="fr-FR" sz="2000" i="1" dirty="0" smtClean="0"/>
              <a:t>y</a:t>
            </a:r>
            <a:r>
              <a:rPr lang="fr-FR" sz="2000" dirty="0"/>
              <a:t> à 0 et 50% de </a:t>
            </a:r>
            <a:r>
              <a:rPr lang="fr-FR" sz="2000" i="1" dirty="0" smtClean="0"/>
              <a:t>y</a:t>
            </a:r>
            <a:r>
              <a:rPr lang="fr-FR" sz="2000" dirty="0"/>
              <a:t> à </a:t>
            </a:r>
            <a:r>
              <a:rPr lang="fr-FR" sz="2000" dirty="0" smtClean="0"/>
              <a:t>1, p(1-p)=0,25: </a:t>
            </a:r>
            <a:r>
              <a:rPr lang="fr-FR" sz="2000" dirty="0"/>
              <a:t> </a:t>
            </a:r>
            <a:r>
              <a:rPr lang="fr-FR" sz="2000" b="1" dirty="0"/>
              <a:t>pleine </a:t>
            </a:r>
            <a:r>
              <a:rPr lang="fr-FR" sz="2000" b="1" dirty="0" smtClean="0"/>
              <a:t>hétérogénéité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/>
              <a:t>On se cherche à se rapprocher de 0 (pas de mélange de couleur)</a:t>
            </a:r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424832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14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108364" y="590118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https://blent.ai/blog/a/arbres-de-decision-en-machine-learning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75855" y="1690255"/>
            <a:ext cx="72459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endParaRPr lang="fr-FR" sz="2400" b="1" dirty="0"/>
          </a:p>
          <a:p>
            <a:endParaRPr lang="fr-FR" sz="2400" b="1" dirty="0" smtClean="0"/>
          </a:p>
          <a:p>
            <a:endParaRPr lang="fr-FR" sz="2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108364" y="1509498"/>
            <a:ext cx="66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Exemple: deux classes 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55" y="2181224"/>
            <a:ext cx="7058457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15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108364" y="590118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https://blent.ai/blog/a/arbres-de-decision-en-machine-learning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75855" y="1690255"/>
            <a:ext cx="72459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endParaRPr lang="fr-FR" sz="2400" b="1" dirty="0"/>
          </a:p>
          <a:p>
            <a:endParaRPr lang="fr-FR" sz="2400" b="1" dirty="0" smtClean="0"/>
          </a:p>
          <a:p>
            <a:endParaRPr lang="fr-FR" sz="2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108364" y="1509498"/>
            <a:ext cx="66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Exemple: deux classes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43" y="1957728"/>
            <a:ext cx="6838950" cy="37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2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16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108364" y="590118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https://blent.ai/blog/a/arbres-de-decision-en-machine-learning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75855" y="1690255"/>
            <a:ext cx="72459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endParaRPr lang="fr-FR" sz="2400" b="1" dirty="0"/>
          </a:p>
          <a:p>
            <a:endParaRPr lang="fr-FR" sz="2400" b="1" dirty="0" smtClean="0"/>
          </a:p>
          <a:p>
            <a:endParaRPr lang="fr-FR" sz="2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108364" y="1509498"/>
            <a:ext cx="6677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Exemple: deux classes 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893172"/>
            <a:ext cx="7593157" cy="35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17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775855" y="1690255"/>
            <a:ext cx="72459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b="1" dirty="0" smtClean="0"/>
          </a:p>
          <a:p>
            <a:endParaRPr lang="fr-FR" sz="2400" b="1" dirty="0"/>
          </a:p>
          <a:p>
            <a:endParaRPr lang="fr-FR" sz="2400" b="1" dirty="0" smtClean="0"/>
          </a:p>
          <a:p>
            <a:endParaRPr lang="fr-FR" sz="24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" y="1859281"/>
            <a:ext cx="8910915" cy="467963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33137" y="1423664"/>
            <a:ext cx="4443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Paramètres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75572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18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91" y="3417586"/>
            <a:ext cx="5442672" cy="31213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1423665"/>
            <a:ext cx="7620000" cy="19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9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19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00" y="1579419"/>
            <a:ext cx="7728836" cy="41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5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564" y="307150"/>
            <a:ext cx="8229600" cy="1143000"/>
          </a:xfrm>
        </p:spPr>
        <p:txBody>
          <a:bodyPr/>
          <a:lstStyle/>
          <a:p>
            <a:pPr algn="ctr"/>
            <a:r>
              <a:rPr lang="fr-CM" b="1" dirty="0" smtClean="0">
                <a:solidFill>
                  <a:srgbClr val="0070C0"/>
                </a:solidFill>
                <a:latin typeface="+mn-lt"/>
              </a:rPr>
              <a:t>Objectifs</a:t>
            </a:r>
            <a:endParaRPr lang="en-US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99" y="1321913"/>
            <a:ext cx="7905165" cy="41479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CM" sz="2400" dirty="0" smtClean="0"/>
              <a:t>Expliquer le concept d’apprentissage supervisé (</a:t>
            </a:r>
            <a:r>
              <a:rPr lang="en-ZA" sz="2400" dirty="0" smtClean="0"/>
              <a:t>supervised</a:t>
            </a:r>
            <a:r>
              <a:rPr lang="fr-CM" sz="2400" dirty="0" smtClean="0"/>
              <a:t> machine </a:t>
            </a:r>
            <a:r>
              <a:rPr lang="fr-CM" sz="2400" dirty="0" err="1" smtClean="0"/>
              <a:t>learning</a:t>
            </a:r>
            <a:r>
              <a:rPr lang="fr-CM" sz="2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fr-CM" sz="2400" dirty="0" smtClean="0"/>
              <a:t>Décrire les principaux algorithmes de classification</a:t>
            </a:r>
          </a:p>
          <a:p>
            <a:pPr>
              <a:lnSpc>
                <a:spcPct val="150000"/>
              </a:lnSpc>
            </a:pPr>
            <a:r>
              <a:rPr lang="fr-CM" sz="2400" dirty="0" smtClean="0"/>
              <a:t>Décrire les principaux algorithmes de régression</a:t>
            </a:r>
          </a:p>
          <a:p>
            <a:pPr>
              <a:lnSpc>
                <a:spcPct val="150000"/>
              </a:lnSpc>
            </a:pPr>
            <a:r>
              <a:rPr lang="fr-CM" sz="2400" dirty="0" smtClean="0"/>
              <a:t>Expliquer l’apprentissage supervisé appliqué au package scikit-</a:t>
            </a:r>
            <a:r>
              <a:rPr lang="fr-CM" sz="2400" dirty="0" err="1" smtClean="0"/>
              <a:t>learn</a:t>
            </a:r>
            <a:endParaRPr lang="fr-CM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fr-CM" sz="2400" dirty="0" smtClean="0"/>
              <a:t> </a:t>
            </a:r>
          </a:p>
          <a:p>
            <a:pPr marL="0" indent="0">
              <a:buNone/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3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20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285750" y="1617627"/>
            <a:ext cx="83542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Avantages: Facile à interpréter (arbre, structure booléenne), peu ou pas de préparation des données, flexible (classification et régression)</a:t>
            </a:r>
          </a:p>
          <a:p>
            <a:pPr>
              <a:lnSpc>
                <a:spcPct val="150000"/>
              </a:lnSpc>
            </a:pPr>
            <a:endParaRPr lang="fr-FR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Inconvénients: sujet au sur-apprentissage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48394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095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3.2. Ensemble d’arbre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21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658066" y="1644869"/>
            <a:ext cx="78572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Types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2800" dirty="0" err="1" smtClean="0"/>
              <a:t>Bagging</a:t>
            </a:r>
            <a:r>
              <a:rPr lang="fr-FR" sz="2800" dirty="0" smtClean="0"/>
              <a:t>: </a:t>
            </a:r>
            <a:r>
              <a:rPr lang="fr-FR" sz="2800" dirty="0" err="1" smtClean="0"/>
              <a:t>Random</a:t>
            </a:r>
            <a:r>
              <a:rPr lang="fr-FR" sz="2800" dirty="0" smtClean="0"/>
              <a:t> Forest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2800" dirty="0" err="1" smtClean="0"/>
              <a:t>Boosting</a:t>
            </a:r>
            <a:r>
              <a:rPr lang="fr-FR" sz="2800" dirty="0" smtClean="0"/>
              <a:t>: </a:t>
            </a:r>
            <a:r>
              <a:rPr lang="fr-FR" sz="2800" dirty="0" err="1" smtClean="0"/>
              <a:t>Adaboost</a:t>
            </a:r>
            <a:r>
              <a:rPr lang="fr-FR" sz="2800" dirty="0" smtClean="0"/>
              <a:t>, Gradient </a:t>
            </a:r>
            <a:r>
              <a:rPr lang="fr-FR" sz="2800" dirty="0" err="1" smtClean="0"/>
              <a:t>boosting</a:t>
            </a:r>
            <a:r>
              <a:rPr lang="fr-FR" sz="2800" dirty="0" smtClean="0"/>
              <a:t>…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Utilisation: classification, régression</a:t>
            </a:r>
          </a:p>
        </p:txBody>
      </p:sp>
    </p:spTree>
    <p:extLst>
      <p:ext uri="{BB962C8B-B14F-4D97-AF65-F5344CB8AC3E}">
        <p14:creationId xmlns:p14="http://schemas.microsoft.com/office/powerpoint/2010/main" val="75600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0957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3.2. Ensemble d’arbre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22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19392" y="1160100"/>
            <a:ext cx="83542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err="1" smtClean="0"/>
              <a:t>Random</a:t>
            </a:r>
            <a:r>
              <a:rPr lang="fr-FR" sz="2800" dirty="0" smtClean="0"/>
              <a:t> Forest: constitué d’arbres de décision indépendants, fonctionnant en parallèle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81" y="2385802"/>
            <a:ext cx="8119337" cy="45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4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3.2. Ensemble d’arbre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23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2" y="1579418"/>
            <a:ext cx="7705725" cy="51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7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3.2. Ensemble d’arbre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24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297"/>
            <a:ext cx="9096375" cy="242636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0" y="4395443"/>
            <a:ext cx="9010650" cy="232603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34076" y="1467256"/>
            <a:ext cx="426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Paramètres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98910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3.2. Ensemble d’arbre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25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6" y="1603216"/>
            <a:ext cx="7598950" cy="452486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916400" y="1748589"/>
            <a:ext cx="262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solidFill>
                  <a:schemeClr val="bg1"/>
                </a:solidFill>
              </a:rPr>
              <a:t>Boosting</a:t>
            </a:r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3.2. Ensemble d’arbre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26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3" y="2941831"/>
            <a:ext cx="9010650" cy="343592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520346"/>
            <a:ext cx="21431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3.2. Ensemble d’arbre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27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20346"/>
            <a:ext cx="2143125" cy="13430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00399"/>
            <a:ext cx="9096375" cy="27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5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3.2. Ensemble d’arbre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28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400101"/>
            <a:ext cx="8372475" cy="276187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51" y="1618040"/>
            <a:ext cx="7524750" cy="154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6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3.2. Ensemble d’arbre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29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8" y="1878830"/>
            <a:ext cx="9100412" cy="22002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8731"/>
            <a:ext cx="9124950" cy="277177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4538" y="1476659"/>
            <a:ext cx="3641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Paramètres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43647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1"/>
            <a:ext cx="8229600" cy="1143000"/>
          </a:xfrm>
        </p:spPr>
        <p:txBody>
          <a:bodyPr/>
          <a:lstStyle/>
          <a:p>
            <a:pPr algn="ctr"/>
            <a:r>
              <a:rPr lang="fr-CM" b="1" dirty="0" smtClean="0">
                <a:solidFill>
                  <a:srgbClr val="0070C0"/>
                </a:solidFill>
                <a:latin typeface="+mn-lt"/>
              </a:rPr>
              <a:t>Plan</a:t>
            </a:r>
            <a:endParaRPr lang="en-US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3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628650" y="1144341"/>
            <a:ext cx="7886700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dirty="0" smtClean="0"/>
              <a:t>Apprentissage supervisé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dirty="0" smtClean="0"/>
              <a:t>Données d’entraînement et validation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dirty="0" smtClean="0"/>
              <a:t>Principaux algorithmes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dirty="0" smtClean="0"/>
              <a:t>Entraînement des algorithmes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dirty="0" smtClean="0"/>
              <a:t>Evaluation des modèles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dirty="0" smtClean="0"/>
              <a:t>Prédiction sur les nouvelles données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73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3.3. K plus proches voisins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30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6" y="1571625"/>
            <a:ext cx="7837623" cy="432956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02105" y="6176211"/>
            <a:ext cx="7713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https://azure.microsoft.com/fr-fr/resources/cloud-computing-dictionary/what-are-machine-learning-algorithms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16400" y="1732547"/>
            <a:ext cx="3286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FF00"/>
                </a:solidFill>
              </a:rPr>
              <a:t>K-</a:t>
            </a:r>
            <a:r>
              <a:rPr lang="fr-FR" sz="2000" b="1" dirty="0" err="1" smtClean="0">
                <a:solidFill>
                  <a:srgbClr val="FFFF00"/>
                </a:solidFill>
              </a:rPr>
              <a:t>Nearest</a:t>
            </a:r>
            <a:r>
              <a:rPr lang="fr-FR" sz="2000" b="1" dirty="0" smtClean="0">
                <a:solidFill>
                  <a:srgbClr val="FFFF00"/>
                </a:solidFill>
              </a:rPr>
              <a:t> Neighbors</a:t>
            </a:r>
            <a:endParaRPr lang="fr-FR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03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3.3. K plus proches voisins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31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786063" y="1738821"/>
            <a:ext cx="798896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Utilisation:  classification, régression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Calcul des distances entre les points: distance euclidienne, distance de </a:t>
            </a:r>
            <a:r>
              <a:rPr lang="fr-FR" sz="2400" dirty="0"/>
              <a:t>M</a:t>
            </a:r>
            <a:r>
              <a:rPr lang="fr-FR" sz="2400" dirty="0" smtClean="0"/>
              <a:t>anhattan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Ecueils: temps de calcul long pour les grandes bases de données malgré l’amélioration des algorithmes de calcul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Sujet au sur-apprentissage pour k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7724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9867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3.3. K plus proches voisins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32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0" y="1620253"/>
            <a:ext cx="9058275" cy="510122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80" y="4529899"/>
            <a:ext cx="9144000" cy="259758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7400" y="1209618"/>
            <a:ext cx="383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Paramètres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50471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9867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3.4. </a:t>
            </a:r>
            <a:r>
              <a:rPr lang="fr-CM" sz="3600" b="1" dirty="0">
                <a:solidFill>
                  <a:srgbClr val="0070C0"/>
                </a:solidFill>
                <a:latin typeface="+mn-lt"/>
              </a:rPr>
              <a:t>M</a:t>
            </a: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achines à vecteurs de supports 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33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6" y="1489158"/>
            <a:ext cx="7598950" cy="454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5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9867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3.4. </a:t>
            </a:r>
            <a:r>
              <a:rPr lang="fr-CM" sz="3600" b="1" dirty="0">
                <a:solidFill>
                  <a:srgbClr val="0070C0"/>
                </a:solidFill>
                <a:latin typeface="+mn-lt"/>
              </a:rPr>
              <a:t>M</a:t>
            </a: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achines à vecteurs de supports 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34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668033"/>
            <a:ext cx="8515350" cy="44287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0505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288" y="-6089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3.4. </a:t>
            </a:r>
            <a:r>
              <a:rPr lang="fr-CM" sz="3600" b="1" dirty="0">
                <a:solidFill>
                  <a:srgbClr val="0070C0"/>
                </a:solidFill>
                <a:latin typeface="+mn-lt"/>
              </a:rPr>
              <a:t>M</a:t>
            </a: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achines à vecteurs de supports 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35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110"/>
            <a:ext cx="9086850" cy="32289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" y="3894504"/>
            <a:ext cx="9144000" cy="290945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06226" y="1007063"/>
            <a:ext cx="432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Paramètres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2577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3553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3.5. Régression linéaire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36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44" y="1705303"/>
            <a:ext cx="7966388" cy="475172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41684" y="1162874"/>
            <a:ext cx="763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Utilisation: </a:t>
            </a:r>
            <a:r>
              <a:rPr lang="fr-FR" sz="2000" dirty="0" smtClean="0"/>
              <a:t>régression, Vérifier les contraintes paramétriques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3636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288" y="189219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3.5. Régression linéaire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37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310288" y="1210653"/>
            <a:ext cx="432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Paramètres</a:t>
            </a:r>
            <a:endParaRPr lang="fr-FR" sz="24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632"/>
            <a:ext cx="9144000" cy="272150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8" y="4369748"/>
            <a:ext cx="8721417" cy="21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5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13620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3.6. Régression logistique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38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063" y="1958708"/>
            <a:ext cx="7598949" cy="426562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916400" y="1312079"/>
            <a:ext cx="822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Utilisation: </a:t>
            </a:r>
            <a:r>
              <a:rPr lang="fr-FR" sz="2000" dirty="0" smtClean="0"/>
              <a:t>Classification</a:t>
            </a:r>
            <a:endParaRPr lang="fr-FR" sz="20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261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288" y="-6089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3.6. Régression logistique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39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06226" y="1007063"/>
            <a:ext cx="432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Paramètres</a:t>
            </a:r>
            <a:endParaRPr lang="fr-FR" sz="24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92"/>
            <a:ext cx="9086850" cy="28384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" y="3558119"/>
            <a:ext cx="89439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807" y="6539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b="1" dirty="0" smtClean="0">
                <a:solidFill>
                  <a:srgbClr val="0070C0"/>
                </a:solidFill>
                <a:latin typeface="+mn-lt"/>
              </a:rPr>
              <a:t>1. Apprentissage supervisé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797" y="1142174"/>
            <a:ext cx="8534203" cy="473417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CM" sz="2400" dirty="0" smtClean="0"/>
              <a:t>Caractéristiques (</a:t>
            </a:r>
            <a:r>
              <a:rPr lang="en-US" sz="2400" dirty="0" smtClean="0"/>
              <a:t>features</a:t>
            </a:r>
            <a:r>
              <a:rPr lang="fr-CM" sz="2400" dirty="0" smtClean="0"/>
              <a:t>): X</a:t>
            </a:r>
          </a:p>
          <a:p>
            <a:pPr>
              <a:lnSpc>
                <a:spcPct val="150000"/>
              </a:lnSpc>
            </a:pPr>
            <a:r>
              <a:rPr lang="fr-CM" sz="2400" dirty="0" smtClean="0"/>
              <a:t>Etiquette (label) ou objectif (</a:t>
            </a:r>
            <a:r>
              <a:rPr lang="en-ZA" sz="2400" dirty="0" smtClean="0"/>
              <a:t>target</a:t>
            </a:r>
            <a:r>
              <a:rPr lang="fr-CM" sz="2400" dirty="0" smtClean="0"/>
              <a:t>): y</a:t>
            </a:r>
          </a:p>
          <a:p>
            <a:pPr>
              <a:lnSpc>
                <a:spcPct val="150000"/>
              </a:lnSpc>
            </a:pPr>
            <a:r>
              <a:rPr lang="fr-CM" sz="2400" dirty="0" smtClean="0"/>
              <a:t>y= f(X),  X = [Xi, Xii, …Xn]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4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96" y="3353830"/>
            <a:ext cx="8315325" cy="2659043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V="1">
            <a:off x="8035636" y="2549236"/>
            <a:ext cx="0" cy="734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 flipV="1">
            <a:off x="7398327" y="2942151"/>
            <a:ext cx="623455" cy="8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 flipH="1">
            <a:off x="7465434" y="2598427"/>
            <a:ext cx="27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X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8043647" y="2958994"/>
            <a:ext cx="356385" cy="40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 flipH="1">
            <a:off x="8144905" y="2791463"/>
            <a:ext cx="27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6039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13620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3.7. Classification naïve bayésienne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5193477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40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7" y="2305874"/>
            <a:ext cx="7598949" cy="348615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77727" y="1440214"/>
            <a:ext cx="822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Utilisation: </a:t>
            </a:r>
            <a:r>
              <a:rPr lang="fr-FR" sz="2000" dirty="0" smtClean="0"/>
              <a:t>Classification</a:t>
            </a:r>
            <a:endParaRPr lang="fr-FR" sz="20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0408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9489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>
                <a:solidFill>
                  <a:srgbClr val="0070C0"/>
                </a:solidFill>
                <a:latin typeface="+mn-lt"/>
              </a:rPr>
              <a:t>3.7. Classification naïve bayésienne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41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06226" y="1162874"/>
            <a:ext cx="432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Paramètres</a:t>
            </a:r>
            <a:endParaRPr lang="fr-FR" sz="24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8" y="1624539"/>
            <a:ext cx="9029700" cy="275322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6" y="4134874"/>
            <a:ext cx="9144000" cy="26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9489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3.8. Réseau de neurones artificiels (ANN)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42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17" y="1821289"/>
            <a:ext cx="8858250" cy="342148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0050" y="2871537"/>
            <a:ext cx="867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Input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6" idx="2"/>
          </p:cNvCxnSpPr>
          <p:nvPr/>
        </p:nvCxnSpPr>
        <p:spPr>
          <a:xfrm>
            <a:off x="833688" y="3240869"/>
            <a:ext cx="321344" cy="291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7956884" y="4154905"/>
            <a:ext cx="106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Output </a:t>
            </a:r>
            <a:endParaRPr lang="fr-FR" dirty="0"/>
          </a:p>
        </p:txBody>
      </p:sp>
      <p:cxnSp>
        <p:nvCxnSpPr>
          <p:cNvPr id="16" name="Connecteur droit avec flèche 15"/>
          <p:cNvCxnSpPr/>
          <p:nvPr/>
        </p:nvCxnSpPr>
        <p:spPr>
          <a:xfrm flipH="1" flipV="1">
            <a:off x="8276676" y="3386449"/>
            <a:ext cx="82712" cy="736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817896" y="4732421"/>
            <a:ext cx="1267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Fonction d’activation</a:t>
            </a:r>
            <a:endParaRPr lang="fr-FR" dirty="0"/>
          </a:p>
        </p:txBody>
      </p:sp>
      <p:cxnSp>
        <p:nvCxnSpPr>
          <p:cNvPr id="19" name="Connecteur droit avec flèche 18"/>
          <p:cNvCxnSpPr/>
          <p:nvPr/>
        </p:nvCxnSpPr>
        <p:spPr>
          <a:xfrm flipH="1" flipV="1">
            <a:off x="6930189" y="4122821"/>
            <a:ext cx="240632" cy="56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975940" y="1731207"/>
            <a:ext cx="239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Weight for each input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H="1">
            <a:off x="3834063" y="2186373"/>
            <a:ext cx="753979" cy="396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400049" y="1363579"/>
            <a:ext cx="3575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Perceptron: unité du ANN</a:t>
            </a:r>
            <a:endParaRPr lang="fr-FR" sz="2400" b="1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990" y="5432847"/>
            <a:ext cx="3771900" cy="7334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51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9489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3.8. </a:t>
            </a:r>
            <a:r>
              <a:rPr lang="fr-CM" sz="3600" b="1" dirty="0">
                <a:solidFill>
                  <a:srgbClr val="0070C0"/>
                </a:solidFill>
                <a:latin typeface="+mn-lt"/>
              </a:rPr>
              <a:t>Réseau de neurones artificiels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43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" y="2143641"/>
            <a:ext cx="8629650" cy="421271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455400"/>
            <a:ext cx="3670110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8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9489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3.8. </a:t>
            </a:r>
            <a:r>
              <a:rPr lang="fr-CM" sz="3600" b="1" dirty="0">
                <a:solidFill>
                  <a:srgbClr val="0070C0"/>
                </a:solidFill>
                <a:latin typeface="+mn-lt"/>
              </a:rPr>
              <a:t>Réseau de neurones artificiels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b="1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 marL="0" indent="0">
              <a:lnSpc>
                <a:spcPct val="150000"/>
              </a:lnSpc>
              <a:buNone/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44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" y="2000635"/>
            <a:ext cx="6247200" cy="40195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250282" y="6025057"/>
            <a:ext cx="37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One </a:t>
            </a:r>
            <a:r>
              <a:rPr lang="fr-FR" sz="2400" b="1" dirty="0" err="1" smtClean="0"/>
              <a:t>hidden</a:t>
            </a:r>
            <a:r>
              <a:rPr lang="fr-FR" sz="2400" b="1" dirty="0" smtClean="0"/>
              <a:t> layer MLP</a:t>
            </a:r>
            <a:endParaRPr lang="fr-FR" sz="24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916400" y="1433636"/>
            <a:ext cx="678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Utilisation: classification, régression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9003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9489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3.8. </a:t>
            </a:r>
            <a:r>
              <a:rPr lang="fr-CM" sz="3600" b="1" dirty="0">
                <a:solidFill>
                  <a:srgbClr val="0070C0"/>
                </a:solidFill>
                <a:latin typeface="+mn-lt"/>
              </a:rPr>
              <a:t>Réseau de neurones artificiels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 marL="0" indent="0">
              <a:lnSpc>
                <a:spcPct val="150000"/>
              </a:lnSpc>
              <a:buNone/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45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" y="1451453"/>
            <a:ext cx="8695871" cy="387355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91" y="5402527"/>
            <a:ext cx="2428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9489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3.8. </a:t>
            </a:r>
            <a:r>
              <a:rPr lang="fr-CM" sz="3600" b="1" dirty="0">
                <a:solidFill>
                  <a:srgbClr val="0070C0"/>
                </a:solidFill>
                <a:latin typeface="+mn-lt"/>
              </a:rPr>
              <a:t>Réseau de neurones artificiels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 marL="0" indent="0">
              <a:lnSpc>
                <a:spcPct val="150000"/>
              </a:lnSpc>
              <a:buNone/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46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6004"/>
            <a:ext cx="9144000" cy="281144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91028" y="1264339"/>
            <a:ext cx="432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Paramètres</a:t>
            </a:r>
            <a:endParaRPr lang="fr-FR" sz="2400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3876"/>
            <a:ext cx="9144000" cy="286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46549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4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Entraînement des modèles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4.1. Apprentissage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/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47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273428" y="1263413"/>
            <a:ext cx="887057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Choisir l’algorithme compatible avec le problème à résoudre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Encodage/Normalisation au besoin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Implémentation de chaque algorithme dans scikit-</a:t>
            </a:r>
            <a:r>
              <a:rPr lang="fr-FR" sz="2400" dirty="0" err="1" smtClean="0"/>
              <a:t>learn</a:t>
            </a:r>
            <a:r>
              <a:rPr lang="fr-FR" sz="2400" dirty="0"/>
              <a:t> </a:t>
            </a:r>
            <a:r>
              <a:rPr lang="fr-FR" sz="2400" dirty="0" smtClean="0"/>
              <a:t>dans sa propre classe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Importer le </a:t>
            </a:r>
            <a:r>
              <a:rPr lang="fr-FR" sz="2400" dirty="0"/>
              <a:t>module correspondant: </a:t>
            </a:r>
            <a:r>
              <a:rPr lang="fr-FR" sz="2400" dirty="0">
                <a:hlinkClick r:id="rId2"/>
              </a:rPr>
              <a:t>https://</a:t>
            </a:r>
            <a:r>
              <a:rPr lang="fr-FR" sz="2400" dirty="0" smtClean="0">
                <a:hlinkClick r:id="rId2"/>
              </a:rPr>
              <a:t>scikit-learn.org/stable/user_guide.html</a:t>
            </a:r>
            <a:endParaRPr lang="fr-FR" sz="2400" dirty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 err="1" smtClean="0"/>
              <a:t>linear_reg</a:t>
            </a:r>
            <a:r>
              <a:rPr lang="fr-FR" sz="2400" dirty="0" smtClean="0"/>
              <a:t> = </a:t>
            </a:r>
            <a:r>
              <a:rPr lang="fr-FR" sz="2400" dirty="0" err="1" smtClean="0"/>
              <a:t>LinearRegression</a:t>
            </a:r>
            <a:r>
              <a:rPr lang="fr-FR" sz="2400" dirty="0" smtClean="0"/>
              <a:t>()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 err="1" smtClean="0"/>
              <a:t>Logit_reg</a:t>
            </a:r>
            <a:r>
              <a:rPr lang="fr-FR" sz="2400" dirty="0" smtClean="0"/>
              <a:t> = </a:t>
            </a:r>
            <a:r>
              <a:rPr lang="fr-FR" sz="2400" dirty="0" err="1" smtClean="0"/>
              <a:t>LogisticRegression</a:t>
            </a:r>
            <a:r>
              <a:rPr lang="fr-FR" sz="2400" dirty="0" smtClean="0"/>
              <a:t>()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 err="1" smtClean="0"/>
              <a:t>RF_model</a:t>
            </a:r>
            <a:r>
              <a:rPr lang="fr-FR" sz="2400" dirty="0" smtClean="0"/>
              <a:t> = </a:t>
            </a:r>
            <a:r>
              <a:rPr lang="fr-FR" sz="2400" dirty="0" err="1" smtClean="0"/>
              <a:t>RandomForestClassifier</a:t>
            </a:r>
            <a:r>
              <a:rPr lang="fr-FR" sz="2400" dirty="0" smtClean="0"/>
              <a:t> ( )</a:t>
            </a:r>
          </a:p>
          <a:p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39485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46549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4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Entraînement des modèles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4.1. Apprentissage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/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48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273428" y="1263413"/>
            <a:ext cx="887057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Appliquer la méthode </a:t>
            </a:r>
            <a:r>
              <a:rPr lang="fr-FR" sz="2400" b="1" dirty="0" smtClean="0"/>
              <a:t>fit </a:t>
            </a:r>
            <a:r>
              <a:rPr lang="fr-FR" sz="2400" dirty="0" smtClean="0"/>
              <a:t>pour entrainer l’algorithme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 err="1" smtClean="0"/>
              <a:t>linear_reg</a:t>
            </a:r>
            <a:r>
              <a:rPr lang="fr-FR" sz="2400" dirty="0"/>
              <a:t>. </a:t>
            </a:r>
            <a:r>
              <a:rPr lang="fr-FR" sz="2400" smtClean="0"/>
              <a:t>fit(</a:t>
            </a:r>
            <a:r>
              <a:rPr lang="fr-FR" sz="2400" dirty="0" err="1" smtClean="0"/>
              <a:t>X_train</a:t>
            </a:r>
            <a:r>
              <a:rPr lang="fr-FR" sz="2400" dirty="0"/>
              <a:t>, </a:t>
            </a:r>
            <a:r>
              <a:rPr lang="fr-FR" sz="2400" dirty="0" err="1"/>
              <a:t>y_train</a:t>
            </a:r>
            <a:r>
              <a:rPr lang="fr-FR" sz="2400" dirty="0"/>
              <a:t>) </a:t>
            </a:r>
            <a:endParaRPr lang="fr-FR" sz="2400" dirty="0" smtClean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 err="1"/>
              <a:t>Logit_reg.fit</a:t>
            </a:r>
            <a:r>
              <a:rPr lang="fr-FR" sz="2400" dirty="0"/>
              <a:t>(</a:t>
            </a:r>
            <a:r>
              <a:rPr lang="fr-FR" sz="2400" dirty="0" err="1"/>
              <a:t>X_train</a:t>
            </a:r>
            <a:r>
              <a:rPr lang="fr-FR" sz="2400" dirty="0"/>
              <a:t>, </a:t>
            </a:r>
            <a:r>
              <a:rPr lang="fr-FR" sz="2400" dirty="0" err="1"/>
              <a:t>y_train</a:t>
            </a:r>
            <a:r>
              <a:rPr lang="fr-FR" sz="2400" dirty="0"/>
              <a:t>)</a:t>
            </a:r>
            <a:endParaRPr lang="fr-FR" sz="2400" dirty="0" smtClean="0"/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2400" dirty="0" err="1"/>
              <a:t>RF_model.fit</a:t>
            </a:r>
            <a:r>
              <a:rPr lang="fr-FR" sz="2400" dirty="0"/>
              <a:t>(</a:t>
            </a:r>
            <a:r>
              <a:rPr lang="fr-FR" sz="2400" dirty="0" err="1"/>
              <a:t>X_train</a:t>
            </a:r>
            <a:r>
              <a:rPr lang="fr-FR" sz="2400" dirty="0"/>
              <a:t>, </a:t>
            </a:r>
            <a:r>
              <a:rPr lang="fr-FR" sz="2400" dirty="0" err="1"/>
              <a:t>y_train</a:t>
            </a:r>
            <a:r>
              <a:rPr lang="fr-FR" sz="2400" dirty="0"/>
              <a:t>)</a:t>
            </a:r>
            <a:endParaRPr lang="fr-FR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endParaRPr lang="fr-FR" sz="2400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00" y="3561347"/>
            <a:ext cx="6072940" cy="279500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10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46549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4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Entraînement des modèles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4.2. Hyperparamètres optimaux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49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273428" y="1521044"/>
            <a:ext cx="88705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Trouver les meilleurs hyperparamètres (par validation croisée) au besoin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Méthodes de validation croisée nombreuses: K-</a:t>
            </a:r>
            <a:r>
              <a:rPr lang="fr-FR" sz="2400" dirty="0" err="1" smtClean="0"/>
              <a:t>fold</a:t>
            </a:r>
            <a:r>
              <a:rPr lang="fr-FR" sz="2400" dirty="0" smtClean="0"/>
              <a:t>, </a:t>
            </a:r>
            <a:r>
              <a:rPr lang="fr-FR" sz="2400" dirty="0" err="1" smtClean="0"/>
              <a:t>leave</a:t>
            </a:r>
            <a:r>
              <a:rPr lang="fr-FR" sz="2400" dirty="0" smtClean="0"/>
              <a:t> </a:t>
            </a:r>
            <a:r>
              <a:rPr lang="fr-FR" sz="2400" dirty="0"/>
              <a:t>o</a:t>
            </a:r>
            <a:r>
              <a:rPr lang="fr-FR" sz="2400" dirty="0" smtClean="0"/>
              <a:t>ne out (LOO), </a:t>
            </a:r>
            <a:r>
              <a:rPr lang="fr-FR" sz="2400" dirty="0" err="1"/>
              <a:t>Leave</a:t>
            </a:r>
            <a:r>
              <a:rPr lang="fr-FR" sz="2400" dirty="0"/>
              <a:t> P Out (LPO</a:t>
            </a:r>
            <a:r>
              <a:rPr lang="fr-FR" sz="2400" dirty="0" smtClean="0"/>
              <a:t>), </a:t>
            </a:r>
            <a:r>
              <a:rPr lang="fr-FR" sz="2400" dirty="0" err="1"/>
              <a:t>Shuffle</a:t>
            </a:r>
            <a:r>
              <a:rPr lang="fr-FR" sz="2400" dirty="0"/>
              <a:t> &amp; </a:t>
            </a:r>
            <a:r>
              <a:rPr lang="fr-FR" sz="2400" dirty="0" smtClean="0"/>
              <a:t>Split CV, </a:t>
            </a:r>
            <a:r>
              <a:rPr lang="fr-FR" sz="2400" dirty="0" err="1"/>
              <a:t>Stratified</a:t>
            </a:r>
            <a:r>
              <a:rPr lang="fr-FR" sz="2400" dirty="0"/>
              <a:t> </a:t>
            </a:r>
            <a:r>
              <a:rPr lang="fr-FR" sz="2400" dirty="0" smtClean="0"/>
              <a:t>k-</a:t>
            </a:r>
            <a:r>
              <a:rPr lang="fr-FR" sz="2400" dirty="0" err="1" smtClean="0"/>
              <a:t>fold</a:t>
            </a:r>
            <a:r>
              <a:rPr lang="fr-FR" sz="2400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fr-FR" sz="2400" dirty="0" smtClean="0">
                <a:hlinkClick r:id="rId2"/>
              </a:rPr>
              <a:t>https</a:t>
            </a:r>
            <a:r>
              <a:rPr lang="fr-FR" sz="2400" dirty="0">
                <a:hlinkClick r:id="rId2"/>
              </a:rPr>
              <a:t>://</a:t>
            </a:r>
            <a:r>
              <a:rPr lang="fr-FR" sz="2400" dirty="0" smtClean="0">
                <a:hlinkClick r:id="rId2"/>
              </a:rPr>
              <a:t>scikit-learn.org/stable/modules/cross_validation.html#cross-validation-iterators</a:t>
            </a:r>
            <a:endParaRPr lang="fr-FR" sz="2400" dirty="0" smtClean="0"/>
          </a:p>
          <a:p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364899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807" y="6539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b="1" dirty="0" smtClean="0">
                <a:solidFill>
                  <a:srgbClr val="0070C0"/>
                </a:solidFill>
                <a:latin typeface="+mn-lt"/>
              </a:rPr>
              <a:t>1. Apprentissage supervisé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5</a:t>
            </a:fld>
            <a:endParaRPr lang="en-US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07" y="1676399"/>
            <a:ext cx="8576495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46549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4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Entraînement des modèles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4.2. Hyperparamètres optimaux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50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273428" y="1521044"/>
            <a:ext cx="88705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Utiliser </a:t>
            </a:r>
            <a:r>
              <a:rPr lang="fr-FR" sz="2400" dirty="0" err="1" smtClean="0"/>
              <a:t>grid</a:t>
            </a:r>
            <a:r>
              <a:rPr lang="fr-FR" sz="2400" dirty="0" smtClean="0"/>
              <a:t> </a:t>
            </a:r>
            <a:r>
              <a:rPr lang="fr-FR" sz="2400" dirty="0" err="1" smtClean="0"/>
              <a:t>searchCV</a:t>
            </a:r>
            <a:r>
              <a:rPr lang="fr-FR" sz="2400" dirty="0" smtClean="0"/>
              <a:t> ou </a:t>
            </a:r>
            <a:r>
              <a:rPr lang="fr-FR" sz="2400" dirty="0" err="1" smtClean="0"/>
              <a:t>Randomized</a:t>
            </a:r>
            <a:r>
              <a:rPr lang="fr-FR" sz="2400" dirty="0" smtClean="0"/>
              <a:t> </a:t>
            </a:r>
            <a:r>
              <a:rPr lang="fr-FR" sz="2400" dirty="0" err="1" smtClean="0"/>
              <a:t>SearchCV</a:t>
            </a:r>
            <a:r>
              <a:rPr lang="fr-FR" sz="2400" dirty="0"/>
              <a:t>: </a:t>
            </a: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>
              <a:hlinkClick r:id="rId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endParaRPr lang="fr-FR" sz="2400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1" y="2423605"/>
            <a:ext cx="8574624" cy="200267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22" y="4541224"/>
            <a:ext cx="8711338" cy="170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46549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4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Entraînement des modèles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4.2. Hyperparamètres optimaux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51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0" y="2693012"/>
            <a:ext cx="88705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sz="2400" dirty="0" smtClean="0">
              <a:hlinkClick r:id="rId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endParaRPr lang="fr-FR" sz="2400" dirty="0" smtClean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3" y="1324548"/>
            <a:ext cx="8711939" cy="170093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98" y="3148177"/>
            <a:ext cx="8105775" cy="32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4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46549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4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Entraînement des modèles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4.2. Hyperparamètres optimaux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52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0" y="2693012"/>
            <a:ext cx="88705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sz="2400" dirty="0" smtClean="0">
              <a:hlinkClick r:id="rId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endParaRPr lang="fr-FR" sz="24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6128"/>
            <a:ext cx="9144000" cy="20752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44378" y="1491916"/>
            <a:ext cx="8726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Calculer le score obtenu en validation croisée pour la comparaison des modèles</a:t>
            </a:r>
            <a:endParaRPr lang="fr-FR" sz="24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78" y="4321328"/>
            <a:ext cx="8726194" cy="190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46549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4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Entraînement des modèles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4.2. Hyperparamètres optimaux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53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0" y="1445927"/>
            <a:ext cx="8726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Comparaison score validation croisée sans/avec optimisation</a:t>
            </a:r>
            <a:endParaRPr lang="fr-FR" sz="2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39" y="2012095"/>
            <a:ext cx="8033611" cy="220287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38" y="4335652"/>
            <a:ext cx="8033611" cy="234393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8049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46549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5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Evaluation des modèles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5.1. Choix par validation croisée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/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726" y="1608497"/>
            <a:ext cx="7855624" cy="47383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54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1122947" y="1796716"/>
            <a:ext cx="7138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Après recherche des hyperparamètres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Scores/métriques adaptés au problème étudié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Choisir ceux ayant les meilleures métriques ou scores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063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46549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5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Evaluation des modèles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5.2. Evaluation finale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/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726" y="1608497"/>
            <a:ext cx="7855624" cy="47383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55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659726" y="1228003"/>
            <a:ext cx="736031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Toujours sur les données non vues (test set)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Construire une fonction d’évaluation unique pour l’ensemble des modèles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63" y="2943187"/>
            <a:ext cx="8296275" cy="351472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616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38" y="465497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6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Prédiction sur les nouvelles données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726" y="1608497"/>
            <a:ext cx="7855624" cy="473831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56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1155031" y="1598954"/>
            <a:ext cx="73603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dirty="0" err="1" smtClean="0"/>
              <a:t>Model.predict</a:t>
            </a:r>
            <a:r>
              <a:rPr lang="fr-FR" sz="2400" dirty="0" smtClean="0"/>
              <a:t>(</a:t>
            </a:r>
            <a:r>
              <a:rPr lang="fr-FR" sz="2400" dirty="0" err="1" smtClean="0"/>
              <a:t>nouvelles_données</a:t>
            </a:r>
            <a:r>
              <a:rPr lang="fr-FR" sz="2400" dirty="0" smtClean="0"/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S’assurer de mettre en forme les nouvelles données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Ecrire une fonction pour la prédiction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4551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322624"/>
            <a:ext cx="7537161" cy="1143000"/>
          </a:xfrm>
        </p:spPr>
        <p:txBody>
          <a:bodyPr>
            <a:normAutofit/>
          </a:bodyPr>
          <a:lstStyle/>
          <a:p>
            <a:pPr lvl="0" algn="ctr"/>
            <a:r>
              <a:rPr lang="fr-FR" sz="3600" b="1" dirty="0" smtClean="0">
                <a:solidFill>
                  <a:srgbClr val="0070C0"/>
                </a:solidFill>
                <a:latin typeface="+mn-lt"/>
              </a:rPr>
              <a:t>Conclusion</a:t>
            </a:r>
            <a:endParaRPr lang="fr-FR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57</a:t>
            </a:fld>
            <a:endParaRPr lang="en-US"/>
          </a:p>
        </p:txBody>
      </p:sp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2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2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3" name="AutoShape 2" descr="image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2" descr="image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12775" y="1319287"/>
            <a:ext cx="805497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M" sz="2400" dirty="0" smtClean="0"/>
              <a:t>Méthodologie stricte pour le développement et validation des modèles de ML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CM" sz="2400" dirty="0" smtClean="0"/>
              <a:t>Ne jamais évaluer un modèle sur les donnés ayant servit à son entrainement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r-CM" sz="2400" dirty="0" smtClean="0"/>
          </a:p>
        </p:txBody>
      </p:sp>
    </p:spTree>
    <p:extLst>
      <p:ext uri="{BB962C8B-B14F-4D97-AF65-F5344CB8AC3E}">
        <p14:creationId xmlns:p14="http://schemas.microsoft.com/office/powerpoint/2010/main" val="11091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9147"/>
            <a:ext cx="8950036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2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Données d’entraînement et de validation </a:t>
            </a:r>
            <a:r>
              <a:rPr lang="fr-FR" sz="4000" dirty="0"/>
              <a:t/>
            </a:r>
            <a:br>
              <a:rPr lang="fr-FR" sz="4000" dirty="0"/>
            </a:br>
            <a:endParaRPr lang="en-U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036" y="1155028"/>
            <a:ext cx="8382000" cy="459088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400" dirty="0" smtClean="0"/>
              <a:t>Séparer les données en deux: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/>
              <a:t>D</a:t>
            </a:r>
            <a:r>
              <a:rPr lang="fr-FR" dirty="0" smtClean="0"/>
              <a:t>onnées d’entraînement (train set): 70-80% des données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dirty="0" smtClean="0"/>
              <a:t>Données de validation (test set): 20-30% des données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Utiliser la fonction: train test split de </a:t>
            </a:r>
            <a:r>
              <a:rPr lang="fr-FR" sz="2400" dirty="0" err="1" smtClean="0"/>
              <a:t>Sklearn</a:t>
            </a:r>
            <a:endParaRPr lang="fr-FR" sz="2400" dirty="0" smtClean="0"/>
          </a:p>
          <a:p>
            <a:pPr marL="0" indent="0">
              <a:lnSpc>
                <a:spcPct val="150000"/>
              </a:lnSpc>
              <a:buNone/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42" y="3768436"/>
            <a:ext cx="7726507" cy="24799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806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0711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endParaRPr lang="en-U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874"/>
            <a:ext cx="9144000" cy="57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0711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endParaRPr lang="en-U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8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2873"/>
            <a:ext cx="9144000" cy="52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8066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fr-CM" sz="4000" b="1" dirty="0">
                <a:solidFill>
                  <a:srgbClr val="0070C0"/>
                </a:solidFill>
                <a:latin typeface="+mn-lt"/>
              </a:rPr>
              <a:t>3</a:t>
            </a:r>
            <a:r>
              <a:rPr lang="fr-CM" sz="4000" b="1" dirty="0" smtClean="0">
                <a:solidFill>
                  <a:srgbClr val="0070C0"/>
                </a:solidFill>
                <a:latin typeface="+mn-lt"/>
              </a:rPr>
              <a:t>. Principaux algorithmes</a:t>
            </a:r>
            <a:br>
              <a:rPr lang="fr-CM" sz="4000" b="1" dirty="0" smtClean="0">
                <a:solidFill>
                  <a:srgbClr val="0070C0"/>
                </a:solidFill>
                <a:latin typeface="+mn-lt"/>
              </a:rPr>
            </a:br>
            <a:r>
              <a:rPr lang="fr-CM" sz="3600" b="1" dirty="0" smtClean="0">
                <a:solidFill>
                  <a:srgbClr val="0070C0"/>
                </a:solidFill>
                <a:latin typeface="+mn-lt"/>
              </a:rPr>
              <a:t>3.1. Arbre de décision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400" y="1162874"/>
            <a:ext cx="7360276" cy="473831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FR" sz="2400" dirty="0" smtClean="0"/>
          </a:p>
          <a:p>
            <a:pPr>
              <a:lnSpc>
                <a:spcPct val="150000"/>
              </a:lnSpc>
            </a:pPr>
            <a:endParaRPr lang="fr-CM" sz="24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5B252-E3B7-48DB-A9CE-57EE36FFA055}" type="slidenum">
              <a:rPr lang="en-US" smtClean="0"/>
              <a:t>9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108364" y="5901185"/>
            <a:ext cx="779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https://azure.microsoft.com/fr-fr/resources/cloud-computing-dictionary/what-are-machine-learning-algorithms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86" y="1509498"/>
            <a:ext cx="8030103" cy="400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10045</TotalTime>
  <Words>878</Words>
  <Application>Microsoft Office PowerPoint</Application>
  <PresentationFormat>Affichage à l'écran (4:3)</PresentationFormat>
  <Paragraphs>302</Paragraphs>
  <Slides>57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Wingdings</vt:lpstr>
      <vt:lpstr>Thème Office</vt:lpstr>
      <vt:lpstr>Apprentissage supervisé avec scikit-learn</vt:lpstr>
      <vt:lpstr>Objectifs</vt:lpstr>
      <vt:lpstr>Plan</vt:lpstr>
      <vt:lpstr>1. Apprentissage supervisé</vt:lpstr>
      <vt:lpstr>1. Apprentissage supervisé</vt:lpstr>
      <vt:lpstr>2. Données d’entraînement et de validation  </vt:lpstr>
      <vt:lpstr>3. Principaux algorithmes</vt:lpstr>
      <vt:lpstr>3. Principaux algorithmes</vt:lpstr>
      <vt:lpstr>3. Principaux algorithmes 3.1. Arbre de décision</vt:lpstr>
      <vt:lpstr>3. Principaux algorithmes 3.1. Arbre de décision</vt:lpstr>
      <vt:lpstr>3. Principaux algorithmes 3.1. Arbre de décision</vt:lpstr>
      <vt:lpstr>3. Principaux algorithmes 3.1. Arbre de décision</vt:lpstr>
      <vt:lpstr>3. Principaux algorithmes 3.1. Arbre de décision</vt:lpstr>
      <vt:lpstr>3. Principaux algorithmes 3.1. Arbre de décision</vt:lpstr>
      <vt:lpstr>3. Principaux algorithmes 3.1. Arbre de décision</vt:lpstr>
      <vt:lpstr>3. Principaux algorithmes 3.1. Arbre de décision</vt:lpstr>
      <vt:lpstr>3. Principaux algorithmes 3.1. Arbre de décision</vt:lpstr>
      <vt:lpstr>3. Principaux algorithmes 3.1. Arbre de décision</vt:lpstr>
      <vt:lpstr>3. Principaux algorithmes 3.1. Arbre de décision</vt:lpstr>
      <vt:lpstr>3. Principaux algorithmes 3.1. Arbre de décision</vt:lpstr>
      <vt:lpstr>3. Principaux algorithmes 3.2. Ensemble d’arbre de décision</vt:lpstr>
      <vt:lpstr>3. Principaux algorithmes 3.2. Ensemble d’arbre de décision</vt:lpstr>
      <vt:lpstr>3. Principaux algorithmes 3.2. Ensemble d’arbre de décision</vt:lpstr>
      <vt:lpstr>3. Principaux algorithmes 3.2. Ensemble d’arbre de décision</vt:lpstr>
      <vt:lpstr>3. Principaux algorithmes 3.2. Ensemble d’arbre de décision</vt:lpstr>
      <vt:lpstr>3. Principaux algorithmes 3.2. Ensemble d’arbre de décision</vt:lpstr>
      <vt:lpstr>3. Principaux algorithmes 3.2. Ensemble d’arbre de décision</vt:lpstr>
      <vt:lpstr>3. Principaux algorithmes 3.2. Ensemble d’arbre de décision</vt:lpstr>
      <vt:lpstr>3. Principaux algorithmes 3.2. Ensemble d’arbre de décision</vt:lpstr>
      <vt:lpstr>3. Principaux algorithmes 3.3. K plus proches voisins</vt:lpstr>
      <vt:lpstr>3. Principaux algorithmes 3.3. K plus proches voisins</vt:lpstr>
      <vt:lpstr>3. Principaux algorithmes 3.3. K plus proches voisins</vt:lpstr>
      <vt:lpstr>3. Principaux algorithmes 3.4. Machines à vecteurs de supports </vt:lpstr>
      <vt:lpstr>3. Principaux algorithmes 3.4. Machines à vecteurs de supports </vt:lpstr>
      <vt:lpstr>3. Principaux algorithmes 3.4. Machines à vecteurs de supports </vt:lpstr>
      <vt:lpstr>3. Principaux algorithmes 3.5. Régression linéaire</vt:lpstr>
      <vt:lpstr>3. Principaux algorithmes 3.5. Régression linéaire</vt:lpstr>
      <vt:lpstr>3. Principaux algorithmes 3.6. Régression logistique</vt:lpstr>
      <vt:lpstr>3. Principaux algorithmes 3.6. Régression logistique</vt:lpstr>
      <vt:lpstr>3. Principaux algorithmes 3.7. Classification naïve bayésienne</vt:lpstr>
      <vt:lpstr>3. Principaux algorithmes 3.7. Classification naïve bayésienne</vt:lpstr>
      <vt:lpstr>3. Principaux algorithmes 3.8. Réseau de neurones artificiels (ANN)</vt:lpstr>
      <vt:lpstr>3. Principaux algorithmes 3.8. Réseau de neurones artificiels</vt:lpstr>
      <vt:lpstr>3. Principaux algorithmes 3.8. Réseau de neurones artificiels</vt:lpstr>
      <vt:lpstr>3. Principaux algorithmes 3.8. Réseau de neurones artificiels</vt:lpstr>
      <vt:lpstr>3. Principaux algorithmes 3.8. Réseau de neurones artificiels</vt:lpstr>
      <vt:lpstr>4. Entraînement des modèles 4.1. Apprentissage </vt:lpstr>
      <vt:lpstr>4. Entraînement des modèles 4.1. Apprentissage </vt:lpstr>
      <vt:lpstr>4. Entraînement des modèles 4.2. Hyperparamètres optimaux </vt:lpstr>
      <vt:lpstr>4. Entraînement des modèles 4.2. Hyperparamètres optimaux </vt:lpstr>
      <vt:lpstr>4. Entraînement des modèles 4.2. Hyperparamètres optimaux </vt:lpstr>
      <vt:lpstr>4. Entraînement des modèles 4.2. Hyperparamètres optimaux </vt:lpstr>
      <vt:lpstr>4. Entraînement des modèles 4.2. Hyperparamètres optimaux </vt:lpstr>
      <vt:lpstr>5. Evaluation des modèles 5.1. Choix par validation croisée </vt:lpstr>
      <vt:lpstr>5. Evaluation des modèles 5.2. Evaluation finale </vt:lpstr>
      <vt:lpstr>6. Prédiction sur les nouvelles données 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Statistiques inférentielles: Tests statistiques</dc:title>
  <dc:creator>Pefura Yone</dc:creator>
  <cp:lastModifiedBy>Pefura Yone</cp:lastModifiedBy>
  <cp:revision>559</cp:revision>
  <dcterms:created xsi:type="dcterms:W3CDTF">2021-11-28T10:14:05Z</dcterms:created>
  <dcterms:modified xsi:type="dcterms:W3CDTF">2023-04-14T17:46:47Z</dcterms:modified>
</cp:coreProperties>
</file>